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7" showSpecialPlsOnTitleSld="0" saveSubsetFonts="1">
  <p:sldMasterIdLst>
    <p:sldMasterId id="2147484642" r:id="rId1"/>
    <p:sldMasterId id="2147484655" r:id="rId2"/>
  </p:sldMasterIdLst>
  <p:notesMasterIdLst>
    <p:notesMasterId r:id="rId9"/>
  </p:notesMasterIdLst>
  <p:handoutMasterIdLst>
    <p:handoutMasterId r:id="rId10"/>
  </p:handoutMasterIdLst>
  <p:sldIdLst>
    <p:sldId id="258" r:id="rId3"/>
    <p:sldId id="327" r:id="rId4"/>
    <p:sldId id="329" r:id="rId5"/>
    <p:sldId id="325" r:id="rId6"/>
    <p:sldId id="330" r:id="rId7"/>
    <p:sldId id="273" r:id="rId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ystal Clay" initials="KEC" lastIdx="12" clrIdx="0"/>
  <p:cmAuthor id="1" name="Eric Crider" initials="EJC" lastIdx="12" clrIdx="1"/>
  <p:cmAuthor id="2" name="Derek R Murray" initials="DRM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653079-1A71-4032-928F-E3ED2C5272D9}" v="45" dt="2021-08-04T20:22:21.266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44" autoAdjust="0"/>
    <p:restoredTop sz="87074" autoAdjust="0"/>
  </p:normalViewPr>
  <p:slideViewPr>
    <p:cSldViewPr>
      <p:cViewPr varScale="1">
        <p:scale>
          <a:sx n="110" d="100"/>
          <a:sy n="110" d="100"/>
        </p:scale>
        <p:origin x="30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1968" y="8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 dirty="0"/>
              <a:t>FY2022 Audit Plan Status  </a:t>
            </a:r>
          </a:p>
        </c:rich>
      </c:tx>
      <c:layout>
        <c:manualLayout>
          <c:xMode val="edge"/>
          <c:yMode val="edge"/>
          <c:x val="0.26520823683804229"/>
          <c:y val="5.54059186415224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930160903800052E-2"/>
          <c:y val="0.20725634696120651"/>
          <c:w val="0.81935195440723374"/>
          <c:h val="0.6018843582767257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4"/>
          <c:dPt>
            <c:idx val="0"/>
            <c:bubble3D val="0"/>
            <c:explosion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EB8-494F-8A66-1816330E1A57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EB8-494F-8A66-1816330E1A57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EB8-494F-8A66-1816330E1A57}"/>
              </c:ext>
            </c:extLst>
          </c:dPt>
          <c:dPt>
            <c:idx val="3"/>
            <c:bubble3D val="0"/>
            <c:explosion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EB8-494F-8A66-1816330E1A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Not Started</c:v>
                </c:pt>
                <c:pt idx="1">
                  <c:v>In Process</c:v>
                </c:pt>
                <c:pt idx="2">
                  <c:v>Completed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B8-494F-8A66-1816330E1A5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Status of Action Plans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2D-4C1D-B2DA-4A115FFD27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2D-4C1D-B2DA-4A115FFD27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2D-4C1D-B2DA-4A115FFD272C}"/>
              </c:ext>
            </c:extLst>
          </c:dPt>
          <c:dLbls>
            <c:dLbl>
              <c:idx val="0"/>
              <c:layout>
                <c:manualLayout>
                  <c:x val="6.9833063146518354E-2"/>
                  <c:y val="-7.3187195173528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2D-4C1D-B2DA-4A115FFD272C}"/>
                </c:ext>
              </c:extLst>
            </c:dLbl>
            <c:dLbl>
              <c:idx val="1"/>
              <c:layout>
                <c:manualLayout>
                  <c:x val="-7.4754901960784312E-2"/>
                  <c:y val="-8.25082836211039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86274509803921"/>
                      <c:h val="0.149288169672991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32D-4C1D-B2DA-4A115FFD272C}"/>
                </c:ext>
              </c:extLst>
            </c:dLbl>
            <c:dLbl>
              <c:idx val="2"/>
              <c:layout>
                <c:manualLayout>
                  <c:x val="-0.15047707271885133"/>
                  <c:y val="4.64939517629188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2D-4C1D-B2DA-4A115FFD27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Completed</c:v>
                </c:pt>
                <c:pt idx="1">
                  <c:v>Revised Due Dates</c:v>
                </c:pt>
                <c:pt idx="2">
                  <c:v>On Hold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2-4F8D-8DA8-06D8DF097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044140597290204"/>
          <c:y val="0.80766358152599338"/>
          <c:w val="0.77091969922678583"/>
          <c:h val="0.18010015195468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theme" Target="../theme/theme4.xml"/><Relationship Id="rId4" Type="http://schemas.openxmlformats.org/officeDocument/2006/relationships/image" Target="../media/image5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2" descr="admo_col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999541"/>
            <a:ext cx="161131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urlbla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5808664" y="9172580"/>
            <a:ext cx="120173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urlgry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9172580"/>
            <a:ext cx="120173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urlbla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9172580"/>
            <a:ext cx="120173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529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heme" Target="../theme/theme3.xml"/><Relationship Id="rId4" Type="http://schemas.openxmlformats.org/officeDocument/2006/relationships/image" Target="../media/image7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urlgry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9172580"/>
            <a:ext cx="120173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5125" y="37306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57" tIns="46778" rIns="93557" bIns="4677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" y="3949701"/>
            <a:ext cx="7010400" cy="5037138"/>
          </a:xfrm>
          <a:prstGeom prst="rect">
            <a:avLst/>
          </a:prstGeom>
        </p:spPr>
        <p:txBody>
          <a:bodyPr vert="horz" lIns="93557" tIns="46778" rIns="93557" bIns="46778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-77786" y="-77787"/>
            <a:ext cx="7010401" cy="46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57" tIns="46778" rIns="93557" bIns="4677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6" charset="-128"/>
              </a:defRPr>
            </a:lvl9pPr>
          </a:lstStyle>
          <a:p>
            <a:pPr eaLnBrk="1" hangingPunct="1">
              <a:defRPr/>
            </a:pPr>
            <a:r>
              <a:rPr lang="en-US" b="1" dirty="0">
                <a:latin typeface="Calibri" pitchFamily="34" charset="0"/>
              </a:rPr>
              <a:t>Slide </a:t>
            </a:r>
            <a:fld id="{F8619977-A1D6-4613-8955-CBBCA74C9BB3}" type="slidenum">
              <a:rPr lang="en-US" b="1" smtClean="0">
                <a:latin typeface="Calibri" pitchFamily="34" charset="0"/>
              </a:rPr>
              <a:pPr eaLnBrk="1" hangingPunct="1">
                <a:defRPr/>
              </a:pPr>
              <a:t>‹#›</a:t>
            </a:fld>
            <a:endParaRPr lang="en-US" b="1" dirty="0">
              <a:latin typeface="Calibri" pitchFamily="34" charset="0"/>
            </a:endParaRPr>
          </a:p>
        </p:txBody>
      </p:sp>
      <p:pic>
        <p:nvPicPr>
          <p:cNvPr id="7174" name="Picture 22" descr="admo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999541"/>
            <a:ext cx="161131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url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5808664" y="9172580"/>
            <a:ext cx="120173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16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5125" y="37306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45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9"/>
            <a:ext cx="12192000" cy="68579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0287000" y="6233239"/>
            <a:ext cx="1633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2, 2021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75200" y="6252127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– AC&amp;E</a:t>
            </a:r>
            <a:r>
              <a:rPr lang="en-US" sz="12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INFO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fld id="{CAF460F7-6727-4197-B942-9AFA7C941920}" type="slidenum">
              <a:rPr lang="en-US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2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0924F3-9107-4B27-A238-A67E4B823817}" type="datetime1">
              <a:rPr lang="en-US" smtClean="0"/>
              <a:pPr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6C19187-0210-4CC7-AE51-7FFB2AB55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3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24F3-9107-4B27-A238-A67E4B823817}" type="datetime1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57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BDD-55FA-4905-B8BD-7C3D7E03DE44}" type="datetime1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65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DF94-0994-4495-9DB7-364218E6529B}" type="datetime1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27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B6F3-1F38-4A32-88BF-EAE5970D1DEB}" type="datetime1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29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-3159012" y="3045302"/>
            <a:ext cx="7086122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94435" y="1582472"/>
            <a:ext cx="2745946" cy="3657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-123892" y="4583076"/>
            <a:ext cx="1204854" cy="365125"/>
          </a:xfrm>
        </p:spPr>
        <p:txBody>
          <a:bodyPr/>
          <a:lstStyle/>
          <a:p>
            <a:fld id="{F53E6520-C5B9-4C69-92E6-F8E6353D3C23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126671" y="5642536"/>
            <a:ext cx="703729" cy="365125"/>
          </a:xfrm>
        </p:spPr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13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81E8-5148-4D4D-A8F1-E09AB668A717}" type="datetime1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5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84" y="6192328"/>
            <a:ext cx="3432432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0287000" y="6233239"/>
            <a:ext cx="1633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9, 2020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775200" y="6252127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– AUD</a:t>
            </a:r>
            <a:r>
              <a:rPr lang="en-US" sz="12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INFO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fld id="{CAF460F7-6727-4197-B942-9AFA7C941920}" type="slidenum">
              <a:rPr lang="en-US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4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84" y="6192328"/>
            <a:ext cx="3432432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E41217-C0C4-4F65-850F-5C8CD992A218}"/>
              </a:ext>
            </a:extLst>
          </p:cNvPr>
          <p:cNvSpPr txBox="1"/>
          <p:nvPr userDrawn="1"/>
        </p:nvSpPr>
        <p:spPr>
          <a:xfrm>
            <a:off x="10210800" y="6246654"/>
            <a:ext cx="1633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2,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8E2E74-1DF0-4AEB-9915-7C20C8BF08A7}"/>
              </a:ext>
            </a:extLst>
          </p:cNvPr>
          <p:cNvSpPr txBox="1"/>
          <p:nvPr userDrawn="1"/>
        </p:nvSpPr>
        <p:spPr>
          <a:xfrm>
            <a:off x="4699000" y="6265542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– AC&amp;E</a:t>
            </a:r>
            <a:r>
              <a:rPr lang="en-US" sz="12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INFO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fld id="{CAF460F7-6727-4197-B942-9AFA7C941920}" type="slidenum">
              <a:rPr lang="en-US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28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20EA-FF7A-4189-8D4F-592AE8C4E173}" type="datetime1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Progr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E4A2-5BBC-465A-8F04-D58E3186B83D}" type="datetime1">
              <a:rPr lang="en-US" smtClean="0"/>
              <a:pPr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068748" y="-18288"/>
            <a:ext cx="0" cy="612648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56304" y="0"/>
            <a:ext cx="0" cy="608990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 userDrawn="1">
            <p:ph idx="1"/>
          </p:nvPr>
        </p:nvSpPr>
        <p:spPr>
          <a:xfrm>
            <a:off x="3195919" y="365125"/>
            <a:ext cx="8677834" cy="5429620"/>
          </a:xfrm>
        </p:spPr>
        <p:txBody>
          <a:bodyPr lIns="274320" tIns="274320" rIns="274320" bIns="274320" anchor="ctr"/>
          <a:lstStyle>
            <a:lvl1pPr marL="0" indent="0" algn="l">
              <a:buNone/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6447" y="365125"/>
            <a:ext cx="2552687" cy="5429619"/>
          </a:xfrm>
        </p:spPr>
        <p:txBody>
          <a:bodyPr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1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D1B-313E-4B62-8C7C-65548EA49248}" type="datetime1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8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6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6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82CB1C-49BC-4D59-A1CE-92230AFE43AD}"/>
              </a:ext>
            </a:extLst>
          </p:cNvPr>
          <p:cNvSpPr txBox="1"/>
          <p:nvPr userDrawn="1"/>
        </p:nvSpPr>
        <p:spPr>
          <a:xfrm>
            <a:off x="10210800" y="6246654"/>
            <a:ext cx="1633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2,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96F38E-BA5D-417A-A95D-F3E8505D3EA5}"/>
              </a:ext>
            </a:extLst>
          </p:cNvPr>
          <p:cNvSpPr txBox="1"/>
          <p:nvPr userDrawn="1"/>
        </p:nvSpPr>
        <p:spPr>
          <a:xfrm>
            <a:off x="4699000" y="6265542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– AC&amp;E</a:t>
            </a:r>
            <a:r>
              <a:rPr lang="en-US" sz="12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INFO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fld id="{CAF460F7-6727-4197-B942-9AFA7C941920}" type="slidenum">
              <a:rPr lang="en-US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9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6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6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9C9A-49EC-41D9-936C-28FEBFD9DA84}" type="datetime1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9187-0210-4CC7-AE51-7FFB2AB55339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093092"/>
            <a:ext cx="12192001" cy="768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68" y="6248540"/>
            <a:ext cx="3432432" cy="457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0A3D03-70A7-4EE4-93E1-870C32D77242}"/>
              </a:ext>
            </a:extLst>
          </p:cNvPr>
          <p:cNvSpPr txBox="1"/>
          <p:nvPr userDrawn="1"/>
        </p:nvSpPr>
        <p:spPr>
          <a:xfrm>
            <a:off x="10210800" y="6246654"/>
            <a:ext cx="1633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2,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09E566-F833-41CB-B01C-E9439B02D5CD}"/>
              </a:ext>
            </a:extLst>
          </p:cNvPr>
          <p:cNvSpPr txBox="1"/>
          <p:nvPr userDrawn="1"/>
        </p:nvSpPr>
        <p:spPr>
          <a:xfrm>
            <a:off x="4699000" y="6265542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– AC&amp;E</a:t>
            </a:r>
            <a:r>
              <a:rPr lang="en-US" sz="1200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INFO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fld id="{CAF460F7-6727-4197-B942-9AFA7C941920}" type="slidenum">
              <a:rPr lang="en-US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51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5E4A2-5BBC-465A-8F04-D58E3186B83D}" type="datetime1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9187-0210-4CC7-AE51-7FFB2AB553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309934" y="6128032"/>
            <a:ext cx="1633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16-17, 2016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080000" y="6374253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– AUD</a:t>
            </a:r>
            <a:r>
              <a:rPr lang="en-US" sz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INFO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fld id="{CAF460F7-6727-4197-B942-9AFA7C941920}" type="slidenum">
              <a:rPr lang="en-US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6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7" r:id="rId2"/>
    <p:sldLayoutId id="214748464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4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354931"/>
            <a:ext cx="1365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715E4A2-5BBC-465A-8F04-D58E3186B83D}" type="datetime1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60659" y="6356350"/>
            <a:ext cx="2494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0070" y="6356350"/>
            <a:ext cx="703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6C19187-0210-4CC7-AE51-7FFB2AB55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8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  <p:sldLayoutId id="2147484668" r:id="rId12"/>
    <p:sldLayoutId id="2147484669" r:id="rId1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4294967295"/>
          </p:nvPr>
        </p:nvSpPr>
        <p:spPr>
          <a:xfrm>
            <a:off x="1447800" y="457200"/>
            <a:ext cx="9220200" cy="2590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+mj-lt"/>
              </a:rPr>
              <a:t>University of Missouri System</a:t>
            </a:r>
          </a:p>
          <a:p>
            <a:pPr marL="0" indent="0" algn="ctr">
              <a:buNone/>
            </a:pPr>
            <a:r>
              <a:rPr lang="en-US" sz="4800" b="1" dirty="0">
                <a:latin typeface="+mj-lt"/>
              </a:rPr>
              <a:t>Board of Curators</a:t>
            </a:r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September 2, 2021</a:t>
            </a:r>
            <a:endParaRPr lang="en-US" sz="2800" dirty="0">
              <a:latin typeface="+mj-lt"/>
            </a:endParaRPr>
          </a:p>
          <a:p>
            <a:pPr marL="0" indent="0" algn="ctr">
              <a:buNone/>
            </a:pPr>
            <a:r>
              <a:rPr lang="en-US" sz="2800" dirty="0">
                <a:latin typeface="+mj-lt"/>
              </a:rPr>
              <a:t>Audit, Compliance and Ethics Committee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362200" y="3352800"/>
            <a:ext cx="7772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0" dirty="0">
                <a:solidFill>
                  <a:srgbClr val="000000"/>
                </a:solidFill>
                <a:latin typeface="+mn-lt"/>
              </a:rPr>
              <a:t>Audit, Compliance and Ethics Committee </a:t>
            </a:r>
          </a:p>
          <a:p>
            <a:pPr>
              <a:defRPr/>
            </a:pPr>
            <a:r>
              <a:rPr lang="en-US" sz="2800" b="0" dirty="0">
                <a:solidFill>
                  <a:srgbClr val="000000"/>
                </a:solidFill>
                <a:latin typeface="+mn-lt"/>
              </a:rPr>
              <a:t>Quarterly Report</a:t>
            </a:r>
          </a:p>
          <a:p>
            <a:pPr>
              <a:defRPr/>
            </a:pPr>
            <a:r>
              <a:rPr lang="en-US" sz="2800" b="0" dirty="0">
                <a:solidFill>
                  <a:srgbClr val="000000"/>
                </a:solidFill>
                <a:latin typeface="+mn-lt"/>
              </a:rPr>
              <a:t>UM</a:t>
            </a:r>
          </a:p>
        </p:txBody>
      </p:sp>
    </p:spTree>
    <p:extLst>
      <p:ext uri="{BB962C8B-B14F-4D97-AF65-F5344CB8AC3E}">
        <p14:creationId xmlns:p14="http://schemas.microsoft.com/office/powerpoint/2010/main" val="36942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7"/>
    </mc:Choice>
    <mc:Fallback xmlns="">
      <p:transition spd="slow" advTm="251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B0F68-B638-41DD-A297-D3EF7BD4D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Internal Audit Activity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E5EAD-3B3B-4DED-B543-35251C2592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Finalizing one internal audit report</a:t>
            </a:r>
          </a:p>
          <a:p>
            <a:r>
              <a:rPr lang="en-US" dirty="0"/>
              <a:t>Three internal audits in process; one engagement to develop grant monitoring in process</a:t>
            </a:r>
          </a:p>
          <a:p>
            <a:r>
              <a:rPr lang="en-US" dirty="0"/>
              <a:t>Twenty-two audits/consulting projects not started</a:t>
            </a:r>
          </a:p>
          <a:p>
            <a:r>
              <a:rPr lang="en-US" dirty="0"/>
              <a:t>Actively working one investigation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A493260-7A09-484C-AFC7-3131AD6CEC9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63042368"/>
              </p:ext>
            </p:extLst>
          </p:nvPr>
        </p:nvGraphicFramePr>
        <p:xfrm>
          <a:off x="838200" y="1825625"/>
          <a:ext cx="5181600" cy="412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360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45E9-BA0E-4C7E-AF7E-FAA551AB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Status of Management Action Plans</a:t>
            </a:r>
            <a:br>
              <a:rPr lang="en-US" dirty="0"/>
            </a:br>
            <a:r>
              <a:rPr lang="en-US" sz="2400" b="1" dirty="0">
                <a:solidFill>
                  <a:prstClr val="black"/>
                </a:solidFill>
                <a:latin typeface="Calibri Light" panose="020F0302020204030204"/>
                <a:ea typeface="ヒラギノ角ゴ Pro W3" pitchFamily="126" charset="-128"/>
                <a:cs typeface="Arial" pitchFamily="34" charset="0"/>
              </a:rPr>
              <a:t>As of June 30, 2021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F8A8D4E-D503-49B9-AD06-C7AFED1EC84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95463821"/>
              </p:ext>
            </p:extLst>
          </p:nvPr>
        </p:nvGraphicFramePr>
        <p:xfrm>
          <a:off x="381000" y="1524001"/>
          <a:ext cx="5638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234192-3B00-45C5-ACF3-2EF6FA1ED2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Twelve action plan items in four audits were reviewed for completion as of June 30, 2021.</a:t>
            </a:r>
          </a:p>
          <a:p>
            <a:r>
              <a:rPr lang="en-US" dirty="0"/>
              <a:t>Four of twelve, or 33 percent were completed.  </a:t>
            </a:r>
          </a:p>
          <a:p>
            <a:r>
              <a:rPr lang="en-US" dirty="0"/>
              <a:t>Seven action plans in two audits were assigned extended due dates.</a:t>
            </a:r>
          </a:p>
          <a:p>
            <a:r>
              <a:rPr lang="en-US" dirty="0"/>
              <a:t>One action item was placed on hold due to a potential technology system change.</a:t>
            </a:r>
          </a:p>
        </p:txBody>
      </p:sp>
    </p:spTree>
    <p:extLst>
      <p:ext uri="{BB962C8B-B14F-4D97-AF65-F5344CB8AC3E}">
        <p14:creationId xmlns:p14="http://schemas.microsoft.com/office/powerpoint/2010/main" val="161298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505E-AD41-4074-BF08-4729A0E2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the Compliance Program  Progress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238BF-21C0-4714-8010-00B09B341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Executive order to establish authority of the compliance program is under leadership review</a:t>
            </a:r>
          </a:p>
          <a:p>
            <a:r>
              <a:rPr lang="en-US" dirty="0"/>
              <a:t>Draft system Audit and Compliance Committee Charter under leadership review</a:t>
            </a:r>
          </a:p>
          <a:p>
            <a:r>
              <a:rPr lang="en-US" dirty="0"/>
              <a:t>Code of Conduct on target for introduction and rollout beginning in October</a:t>
            </a:r>
          </a:p>
          <a:p>
            <a:r>
              <a:rPr lang="en-US" dirty="0"/>
              <a:t>Training and rollout plans under development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8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7B9C01-1757-4746-828E-EA34BF0E6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8" y="2143202"/>
            <a:ext cx="2951464" cy="2265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AD0B2A-E325-4630-9245-4CDAACE10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61" y="2133601"/>
            <a:ext cx="2980590" cy="2265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2AD488-225F-4D85-9B26-498518BC9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843" y="2133600"/>
            <a:ext cx="2986203" cy="2262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3B63F4-FDEE-4263-8986-1EFC0A3BA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9131" y="2133600"/>
            <a:ext cx="2991851" cy="225884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54E1D11-ACE3-4B70-A5BD-1F5FC517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Unique to each University</a:t>
            </a:r>
          </a:p>
        </p:txBody>
      </p:sp>
    </p:spTree>
    <p:extLst>
      <p:ext uri="{BB962C8B-B14F-4D97-AF65-F5344CB8AC3E}">
        <p14:creationId xmlns:p14="http://schemas.microsoft.com/office/powerpoint/2010/main" val="158980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428" y="2351763"/>
            <a:ext cx="5066778" cy="1305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65205066"/>
      </p:ext>
    </p:extLst>
  </p:cSld>
  <p:clrMapOvr>
    <a:masterClrMapping/>
  </p:clrMapOvr>
</p:sld>
</file>

<file path=ppt/theme/theme1.xml><?xml version="1.0" encoding="utf-8"?>
<a:theme xmlns:a="http://schemas.openxmlformats.org/drawingml/2006/main" name="umsystem_template_color dr choi vers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18">
      <a:dk1>
        <a:sysClr val="windowText" lastClr="000000"/>
      </a:dk1>
      <a:lt1>
        <a:sysClr val="window" lastClr="FFFFFF"/>
      </a:lt1>
      <a:dk2>
        <a:srgbClr val="2D3D54"/>
      </a:dk2>
      <a:lt2>
        <a:srgbClr val="F1B82D"/>
      </a:lt2>
      <a:accent1>
        <a:srgbClr val="64697C"/>
      </a:accent1>
      <a:accent2>
        <a:srgbClr val="F6CD79"/>
      </a:accent2>
      <a:accent3>
        <a:srgbClr val="B3B2C0"/>
      </a:accent3>
      <a:accent4>
        <a:srgbClr val="F9E2B6"/>
      </a:accent4>
      <a:accent5>
        <a:srgbClr val="DADBE0"/>
      </a:accent5>
      <a:accent6>
        <a:srgbClr val="FDF4E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26D3402D0FCF47B7E84A1107246E62" ma:contentTypeVersion="1" ma:contentTypeDescription="Create a new document." ma:contentTypeScope="" ma:versionID="4765f3d8044b1d2e85922f9df8df8c13">
  <xsd:schema xmlns:xsd="http://www.w3.org/2001/XMLSchema" xmlns:xs="http://www.w3.org/2001/XMLSchema" xmlns:p="http://schemas.microsoft.com/office/2006/metadata/properties" xmlns:ns2="e529da04-1e3e-4ce1-8caf-d0e959ac5194" targetNamespace="http://schemas.microsoft.com/office/2006/metadata/properties" ma:root="true" ma:fieldsID="c2064deb3acd1542f6d47454fb1025d9" ns2:_="">
    <xsd:import namespace="e529da04-1e3e-4ce1-8caf-d0e959ac5194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9da04-1e3e-4ce1-8caf-d0e959ac51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D1E883-A02A-4631-975A-8DC04FA000AF}"/>
</file>

<file path=customXml/itemProps2.xml><?xml version="1.0" encoding="utf-8"?>
<ds:datastoreItem xmlns:ds="http://schemas.openxmlformats.org/officeDocument/2006/customXml" ds:itemID="{7692406B-8901-48F7-8309-DA4BD3D8B36D}"/>
</file>

<file path=customXml/itemProps3.xml><?xml version="1.0" encoding="utf-8"?>
<ds:datastoreItem xmlns:ds="http://schemas.openxmlformats.org/officeDocument/2006/customXml" ds:itemID="{71A83E80-1430-4F85-89A7-F3925CABBF4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23358</TotalTime>
  <Words>190</Words>
  <Application>Microsoft Office PowerPoint</Application>
  <PresentationFormat>Widescreen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Times New Roman</vt:lpstr>
      <vt:lpstr>Wingdings</vt:lpstr>
      <vt:lpstr>umsystem_template_color dr choi version</vt:lpstr>
      <vt:lpstr>Office Theme</vt:lpstr>
      <vt:lpstr>PowerPoint Presentation</vt:lpstr>
      <vt:lpstr>Summary of Internal Audit Activity</vt:lpstr>
      <vt:lpstr>Status of Management Action Plans As of June 30, 2021</vt:lpstr>
      <vt:lpstr>Establishing the Compliance Program  Progress Update</vt:lpstr>
      <vt:lpstr>Design Unique to each University</vt:lpstr>
      <vt:lpstr>PowerPoint Presentation</vt:lpstr>
    </vt:vector>
  </TitlesOfParts>
  <Company>University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hillmp</dc:creator>
  <cp:lastModifiedBy>Piranio, Michelle M.</cp:lastModifiedBy>
  <cp:revision>738</cp:revision>
  <cp:lastPrinted>2020-09-01T19:54:37Z</cp:lastPrinted>
  <dcterms:created xsi:type="dcterms:W3CDTF">2010-09-22T15:52:49Z</dcterms:created>
  <dcterms:modified xsi:type="dcterms:W3CDTF">2021-08-09T16:54:18Z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0x0101009326D3402D0FCF47B7E84A1107246E62</vt:lpwstr>
  </property>
</Properties>
</file>